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256" r:id="rId2"/>
    <p:sldId id="425" r:id="rId3"/>
    <p:sldId id="424" r:id="rId4"/>
    <p:sldId id="363" r:id="rId5"/>
    <p:sldId id="426" r:id="rId6"/>
    <p:sldId id="427" r:id="rId7"/>
    <p:sldId id="487" r:id="rId8"/>
    <p:sldId id="428" r:id="rId9"/>
    <p:sldId id="532" r:id="rId10"/>
    <p:sldId id="429" r:id="rId11"/>
    <p:sldId id="430" r:id="rId12"/>
    <p:sldId id="431" r:id="rId13"/>
    <p:sldId id="533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39" r:id="rId33"/>
    <p:sldId id="440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443" r:id="rId44"/>
    <p:sldId id="445" r:id="rId45"/>
    <p:sldId id="444" r:id="rId46"/>
    <p:sldId id="509" r:id="rId47"/>
    <p:sldId id="510" r:id="rId48"/>
    <p:sldId id="534" r:id="rId49"/>
    <p:sldId id="508" r:id="rId50"/>
    <p:sldId id="511" r:id="rId51"/>
    <p:sldId id="446" r:id="rId52"/>
    <p:sldId id="512" r:id="rId53"/>
    <p:sldId id="513" r:id="rId54"/>
    <p:sldId id="447" r:id="rId55"/>
    <p:sldId id="514" r:id="rId56"/>
    <p:sldId id="448" r:id="rId57"/>
    <p:sldId id="449" r:id="rId58"/>
    <p:sldId id="486" r:id="rId59"/>
    <p:sldId id="450" r:id="rId60"/>
    <p:sldId id="451" r:id="rId61"/>
    <p:sldId id="452" r:id="rId62"/>
    <p:sldId id="453" r:id="rId63"/>
    <p:sldId id="454" r:id="rId64"/>
    <p:sldId id="455" r:id="rId65"/>
    <p:sldId id="456" r:id="rId66"/>
    <p:sldId id="457" r:id="rId67"/>
    <p:sldId id="458" r:id="rId68"/>
    <p:sldId id="459" r:id="rId69"/>
    <p:sldId id="461" r:id="rId70"/>
    <p:sldId id="515" r:id="rId71"/>
    <p:sldId id="516" r:id="rId72"/>
    <p:sldId id="460" r:id="rId73"/>
    <p:sldId id="462" r:id="rId74"/>
    <p:sldId id="464" r:id="rId75"/>
    <p:sldId id="463" r:id="rId76"/>
    <p:sldId id="465" r:id="rId77"/>
    <p:sldId id="466" r:id="rId78"/>
    <p:sldId id="467" r:id="rId79"/>
    <p:sldId id="468" r:id="rId80"/>
    <p:sldId id="469" r:id="rId81"/>
    <p:sldId id="470" r:id="rId82"/>
    <p:sldId id="471" r:id="rId83"/>
    <p:sldId id="472" r:id="rId84"/>
    <p:sldId id="473" r:id="rId85"/>
    <p:sldId id="474" r:id="rId86"/>
    <p:sldId id="475" r:id="rId87"/>
    <p:sldId id="476" r:id="rId88"/>
    <p:sldId id="477" r:id="rId89"/>
    <p:sldId id="478" r:id="rId90"/>
    <p:sldId id="479" r:id="rId91"/>
    <p:sldId id="480" r:id="rId92"/>
    <p:sldId id="481" r:id="rId93"/>
    <p:sldId id="482" r:id="rId94"/>
    <p:sldId id="483" r:id="rId95"/>
    <p:sldId id="484" r:id="rId96"/>
    <p:sldId id="485" r:id="rId97"/>
    <p:sldId id="517" r:id="rId98"/>
    <p:sldId id="518" r:id="rId99"/>
    <p:sldId id="519" r:id="rId100"/>
    <p:sldId id="520" r:id="rId101"/>
    <p:sldId id="521" r:id="rId102"/>
    <p:sldId id="522" r:id="rId103"/>
    <p:sldId id="523" r:id="rId104"/>
    <p:sldId id="524" r:id="rId105"/>
    <p:sldId id="525" r:id="rId106"/>
    <p:sldId id="526" r:id="rId107"/>
    <p:sldId id="527" r:id="rId108"/>
    <p:sldId id="529" r:id="rId109"/>
    <p:sldId id="528" r:id="rId110"/>
    <p:sldId id="530" r:id="rId111"/>
    <p:sldId id="531" r:id="rId112"/>
    <p:sldId id="362" r:id="rId113"/>
  </p:sldIdLst>
  <p:sldSz cx="12192000" cy="6858000"/>
  <p:notesSz cx="6858000" cy="9144000"/>
  <p:embeddedFontLst>
    <p:embeddedFont>
      <p:font typeface="맑은 고딕" panose="020B0503020000020004" pitchFamily="50" charset="-127"/>
      <p:regular r:id="rId116"/>
      <p:bold r:id="rId117"/>
    </p:embeddedFont>
    <p:embeddedFont>
      <p:font typeface="Cambria Math" panose="02040503050406030204" pitchFamily="18" charset="0"/>
      <p:regular r:id="rId118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1" autoAdjust="0"/>
    <p:restoredTop sz="94160" autoAdjust="0"/>
  </p:normalViewPr>
  <p:slideViewPr>
    <p:cSldViewPr showGuides="1">
      <p:cViewPr varScale="1">
        <p:scale>
          <a:sx n="164" d="100"/>
          <a:sy n="164" d="100"/>
        </p:scale>
        <p:origin x="534" y="120"/>
      </p:cViewPr>
      <p:guideLst>
        <p:guide orient="horz" pos="119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1C54014-0991-4131-8E2A-EDA35A018145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2022-03-18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D1FEB106-8244-4EC0-88F2-1E545BD54A52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991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3E75924-42E7-4FCB-8B53-AC570714F2B8}" type="datetimeFigureOut">
              <a:rPr lang="ko-KR" altLang="en-US" smtClean="0"/>
              <a:pPr>
                <a:defRPr/>
              </a:pPr>
              <a:t>2022-03-18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ECE8C2CD-671E-43D4-90A7-DF1CCC3C770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2178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14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5803EE5-86EA-46C6-8E94-482B5C946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3FAB7B-6610-4B3B-AD94-DAC1CACD2326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03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06BCFB-D9AA-4759-A955-5359EFBB2086}"/>
              </a:ext>
            </a:extLst>
          </p:cNvPr>
          <p:cNvSpPr/>
          <p:nvPr userDrawn="1"/>
        </p:nvSpPr>
        <p:spPr>
          <a:xfrm>
            <a:off x="1732086" y="5682733"/>
            <a:ext cx="49680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데이터와 통계량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11092F-D897-4619-92C8-A16ADC26CF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97521" y="6021288"/>
            <a:ext cx="2770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Data and Statistics</a:t>
            </a:r>
          </a:p>
        </p:txBody>
      </p:sp>
    </p:spTree>
    <p:extLst>
      <p:ext uri="{BB962C8B-B14F-4D97-AF65-F5344CB8AC3E}">
        <p14:creationId xmlns:p14="http://schemas.microsoft.com/office/powerpoint/2010/main" val="57966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6405035" y="44451"/>
            <a:ext cx="4753724" cy="523220"/>
            <a:chOff x="6685508" y="188640"/>
            <a:chExt cx="3566142" cy="522566"/>
          </a:xfrm>
        </p:grpSpPr>
        <p:sp>
          <p:nvSpPr>
            <p:cNvPr id="4" name="직사각형 3"/>
            <p:cNvSpPr/>
            <p:nvPr/>
          </p:nvSpPr>
          <p:spPr>
            <a:xfrm>
              <a:off x="8247980" y="188640"/>
              <a:ext cx="2003670" cy="522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데이터와 통계량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786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>
                  <a:solidFill>
                    <a:srgbClr val="984807"/>
                  </a:solidFill>
                  <a:ea typeface="맑은 고딕" panose="020B0503020000020004" pitchFamily="50" charset="-127"/>
                </a:rPr>
                <a:t>03</a:t>
              </a:r>
              <a:endParaRPr lang="ko-KR" altLang="en-US" sz="2800" b="1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50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C215FF5C-9549-44F4-AB3B-0C90D558F473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/68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03520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E216E1-5B04-40AE-9524-3AA688AA3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8120AB-113C-4DD6-9545-080C0B02F3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93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5422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A7D12BA-18C9-48D7-817B-6E896151F371}" type="datetime1">
              <a:rPr lang="ko-KR" altLang="en-US"/>
              <a:pPr>
                <a:defRPr/>
              </a:pPr>
              <a:t>2022-03-18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55E0BB40-73DB-4EA7-8452-91531DD82C9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연속형 척도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8636A1-FADF-49DB-8119-D46E1073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04" y="1041897"/>
            <a:ext cx="7598591" cy="56163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DA833-80B7-47D8-A9AB-0D2BA614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196752"/>
            <a:ext cx="9677400" cy="1057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F51222-A0CA-4DBF-861F-8CE5CB2ED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2348880"/>
            <a:ext cx="92392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5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DB219-CD3C-4463-8AF5-F34303EC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268760"/>
            <a:ext cx="89725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11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60725D-BFEA-4037-808A-6E0A3ECB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196752"/>
            <a:ext cx="90011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142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3B8C08-56DB-4A09-99D3-600F1116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44"/>
            <a:ext cx="89916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28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39F42-5116-442B-BD46-50A3CC02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196752"/>
            <a:ext cx="89725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292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8CB1C0-8520-4E1A-BD6C-30642E5B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124744"/>
            <a:ext cx="89725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59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9CB51-FA64-4609-98F0-97030D250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124744"/>
            <a:ext cx="89820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713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9D1CB6-4C41-49AD-85B8-8E6ECA1E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44"/>
            <a:ext cx="89916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076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비대칭도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389588-9811-4E9D-9D27-D8781406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196752"/>
            <a:ext cx="93249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998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비대칭도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42AD55-9495-4189-AB7E-F39EBF4C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057275"/>
            <a:ext cx="93916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2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371997"/>
            <a:ext cx="6223178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데이터의 표현 방법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5680" y="2564904"/>
            <a:ext cx="7128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도수분포표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히스토그램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막대그래프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상자수염그림</a:t>
            </a:r>
            <a:endParaRPr lang="ko-KR" altLang="en-US" b="1" dirty="0">
              <a:latin typeface="+mn-ea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비대칭도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1A6AAF-99A2-4B55-BE51-C3EF05DE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290762"/>
            <a:ext cx="92773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792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첨도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93D139-1594-4B19-9579-F75D1F01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412776"/>
            <a:ext cx="9334500" cy="2295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550EF6-0871-4A57-AF77-8008A5DF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73486"/>
            <a:ext cx="92106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74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기술통계 </a:t>
            </a:r>
            <a:r>
              <a:rPr lang="en-US" altLang="ko-KR" dirty="0">
                <a:solidFill>
                  <a:srgbClr val="C00000"/>
                </a:solidFill>
              </a:rPr>
              <a:t>(descriptive statistics)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기술통계</a:t>
            </a:r>
            <a:r>
              <a:rPr lang="en-US" altLang="ko-KR" dirty="0"/>
              <a:t> 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표본으로부터 얻은 기초 정보를 관심 있는 상대방에게 설명하는 통계 방법을 기술통계</a:t>
            </a:r>
            <a:r>
              <a:rPr lang="en-US" altLang="ko-KR" sz="1800" b="0" dirty="0">
                <a:solidFill>
                  <a:schemeClr val="tx1"/>
                </a:solidFill>
              </a:rPr>
              <a:t>(descriptive statistics)</a:t>
            </a:r>
            <a:r>
              <a:rPr lang="ko-KR" altLang="en-US" sz="1800" b="0" dirty="0">
                <a:solidFill>
                  <a:schemeClr val="tx1"/>
                </a:solidFill>
              </a:rPr>
              <a:t>라 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65EC4-D334-4592-9E89-54BC22FA1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40" y="2852936"/>
            <a:ext cx="8280920" cy="2520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도수분포표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도수분포표</a:t>
            </a:r>
            <a:r>
              <a:rPr lang="en-US" altLang="ko-KR" sz="1800" b="0" dirty="0">
                <a:solidFill>
                  <a:schemeClr val="tx1"/>
                </a:solidFill>
              </a:rPr>
              <a:t>(frequency distribution table)</a:t>
            </a:r>
            <a:r>
              <a:rPr lang="ko-KR" altLang="en-US" sz="1800" b="0" dirty="0">
                <a:solidFill>
                  <a:schemeClr val="tx1"/>
                </a:solidFill>
              </a:rPr>
              <a:t>는 수집된 각각의 데이터에 대한 개수를 정리한 표</a:t>
            </a:r>
          </a:p>
        </p:txBody>
      </p:sp>
      <p:pic>
        <p:nvPicPr>
          <p:cNvPr id="1843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500438"/>
            <a:ext cx="78486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83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F51C38-3A81-401A-8F17-2F13EF9A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052736"/>
            <a:ext cx="8640584" cy="55546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32FA13-9C6E-4B76-889C-D87F284FD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69" y="1628800"/>
            <a:ext cx="9332461" cy="31683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F2072C-1728-415B-9481-1064ABCE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38" y="1340768"/>
            <a:ext cx="9591723" cy="48245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D422DB-7241-49F4-AF21-F8E0DEB73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340768"/>
            <a:ext cx="9793088" cy="49550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90515C-EC99-4543-A57F-D44F7501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268760"/>
            <a:ext cx="9937104" cy="50411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5E38EE-AAEA-4BF7-9D89-D2CC976A6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2" y="1412776"/>
            <a:ext cx="9865096" cy="50046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2166938" y="3309939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기초 통계량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데이터의 수집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데이터의 표현 방법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DBDD8-5AD0-4CEB-B026-4CEE6C0D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12776"/>
            <a:ext cx="9937104" cy="47508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84938B-1291-4CE2-B505-243043E3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84784"/>
            <a:ext cx="10081120" cy="48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9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47C7B-1DD4-4889-AE87-3371D8E16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12776"/>
            <a:ext cx="10225136" cy="48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92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도수분포표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A1BC7B-3459-4296-A853-ACD2E171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36" y="1484784"/>
            <a:ext cx="10153128" cy="48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99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히스토그램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도수분포표</a:t>
            </a:r>
            <a:r>
              <a:rPr lang="en-US" altLang="ko-KR" sz="1800" b="0" dirty="0">
                <a:solidFill>
                  <a:schemeClr val="tx1"/>
                </a:solidFill>
              </a:rPr>
              <a:t>(frequency distribution table)</a:t>
            </a:r>
            <a:r>
              <a:rPr lang="ko-KR" altLang="en-US" sz="1800" b="0" dirty="0">
                <a:solidFill>
                  <a:schemeClr val="tx1"/>
                </a:solidFill>
              </a:rPr>
              <a:t>는 빈도를 나타내는 </a:t>
            </a:r>
            <a:r>
              <a:rPr lang="ko-KR" altLang="en-US" sz="1800" b="0" dirty="0" err="1">
                <a:solidFill>
                  <a:schemeClr val="tx1"/>
                </a:solidFill>
              </a:rPr>
              <a:t>빈도표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직관적으로 인식되는 형태가 아니라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</a:t>
            </a:r>
            <a:r>
              <a:rPr lang="ko-KR" altLang="en-US" sz="1800" b="0" dirty="0">
                <a:solidFill>
                  <a:schemeClr val="tx1"/>
                </a:solidFill>
              </a:rPr>
              <a:t> 일일이 숫자를 비교해야 한다는 단점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히스토그램은 측정치들을 계급으로 구분하고 각 계급에 포함되는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측정치의 개수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도수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를 표현한 것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각 계급 간의 상한과 하한이 서로 연결되기에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</a:t>
            </a:r>
            <a:r>
              <a:rPr lang="ko-KR" altLang="en-US" sz="1800" b="0" dirty="0">
                <a:solidFill>
                  <a:schemeClr val="tx1"/>
                </a:solidFill>
              </a:rPr>
              <a:t>히스토그램의 막대그래프는 서로 붙어 있는 형태로 표시된다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1E7A4B-0755-45C0-8134-6A4FD191F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93" y="5445224"/>
            <a:ext cx="9014614" cy="10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4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D0F47C-40D5-44BF-829E-904A0192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76" y="1484784"/>
            <a:ext cx="9433048" cy="47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4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5660D0-1D6E-4F0A-B389-B820B0B6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484784"/>
            <a:ext cx="9793088" cy="48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2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7AB797-EAD9-459D-87AA-DB03E0D8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84784"/>
            <a:ext cx="9937104" cy="49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23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1403A7-A677-4222-A1C4-6A23C9B4B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84784"/>
            <a:ext cx="9937104" cy="495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55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복용 전 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5F5143-B74B-4D0B-BB58-843E5041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84784"/>
            <a:ext cx="10081120" cy="502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369840"/>
            <a:ext cx="4833938" cy="835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데이터의 수집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변수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데이터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척도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0632-656E-411D-94B4-C5658DBA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36" y="1412776"/>
            <a:ext cx="10153128" cy="50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20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7DFCC5-9113-473B-AA34-3F689C26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84784"/>
            <a:ext cx="10225136" cy="50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62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막대그래프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도수분포표의 단점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: </a:t>
            </a:r>
            <a:r>
              <a:rPr lang="ko-KR" altLang="en-US" sz="1800" b="0" dirty="0">
                <a:solidFill>
                  <a:schemeClr val="tx1"/>
                </a:solidFill>
              </a:rPr>
              <a:t>직관적으로 인식되는 형태가 아니어서 일일이 숫자를 비교해야 함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그래프는 숫자를 일일이 살펴보지 않아도 크기나 형태 등을 바로 비교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358145-6B1A-4884-97DF-560F6BC6F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74" y="4293096"/>
            <a:ext cx="8712968" cy="100139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막대그래프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D0678F-DCB1-4C3A-AAE6-3832610D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340768"/>
            <a:ext cx="9649072" cy="511209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막대그래프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536D4-5FB3-462D-87C4-E911B115C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0" y="1340768"/>
            <a:ext cx="9721080" cy="520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08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막대그래프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D25A9F-C9F8-43F8-917C-41D936E7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340768"/>
            <a:ext cx="9361040" cy="51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07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559496" y="1066801"/>
            <a:ext cx="8857679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상자수염그림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 err="1">
                <a:solidFill>
                  <a:schemeClr val="tx1"/>
                </a:solidFill>
              </a:rPr>
              <a:t>상자수염그림은</a:t>
            </a:r>
            <a:r>
              <a:rPr lang="ko-KR" altLang="en-US" sz="1800" b="0" dirty="0">
                <a:solidFill>
                  <a:schemeClr val="tx1"/>
                </a:solidFill>
              </a:rPr>
              <a:t> 일반적으로 </a:t>
            </a:r>
            <a:r>
              <a:rPr lang="en-US" altLang="ko-KR" sz="1800" b="0" dirty="0">
                <a:solidFill>
                  <a:schemeClr val="tx1"/>
                </a:solidFill>
              </a:rPr>
              <a:t>2</a:t>
            </a:r>
            <a:r>
              <a:rPr lang="ko-KR" altLang="en-US" sz="1800" b="0" dirty="0">
                <a:solidFill>
                  <a:schemeClr val="tx1"/>
                </a:solidFill>
              </a:rPr>
              <a:t>개 이상인 집단의 자료를 서로 비교하는 데 사용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그림 자체에서 최대값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최소값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중앙값 등 많은 정보를 제공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데이터를 표현하는 데 있어 상당히 유리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05E8C1-0A8E-449B-8152-837D2BF4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93" y="4221088"/>
            <a:ext cx="927921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9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AF279B-FAB1-4103-BE53-C2286497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412776"/>
            <a:ext cx="9793088" cy="49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8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FB3EB6-0DC4-43E8-BD85-3C102032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10081120" cy="50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78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E1CAF0-6DD8-4B97-9417-07F3C3B5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2" y="1412776"/>
            <a:ext cx="9865096" cy="49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변수와 데이터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6" y="1066801"/>
            <a:ext cx="8785225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변수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어떠한 대응관계로 변화하는 수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數</a:t>
            </a:r>
            <a:r>
              <a:rPr lang="en-US" altLang="ko-KR" sz="1800" b="0" dirty="0">
                <a:solidFill>
                  <a:schemeClr val="tx1"/>
                </a:solidFill>
              </a:rPr>
              <a:t>), </a:t>
            </a:r>
            <a:r>
              <a:rPr lang="ko-KR" altLang="en-US" sz="1800" b="0" dirty="0">
                <a:solidFill>
                  <a:schemeClr val="tx1"/>
                </a:solidFill>
              </a:rPr>
              <a:t>혹은 함수관계로 대응하며 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주어진 범위 안에서 변화하는 수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數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변수는 데이터로 구성되고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데이터를 근거로 변수의 특성을 파악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데이터</a:t>
            </a:r>
            <a:endParaRPr lang="en-US" altLang="ko-KR" dirty="0"/>
          </a:p>
          <a:p>
            <a:pPr marL="476250" indent="-47625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조사의 목적에 맞는 변수를 기반으로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표본으로부터 수집된 자료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476250" indent="-47625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</a:rPr>
              <a:t>보통 사회과학 분야에서 통계조사를 할 때는 표본의 특징이나 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특성을 표현하기 위해 단일자료를 수집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핵심적 연구나 조사를 목적으로 할 때는 다중자료를 수집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4D34C-129B-4892-ABDA-CC7CB963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2" y="1340768"/>
            <a:ext cx="9865096" cy="49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47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04F191-DFE7-467C-9BB4-BF5F780B4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670"/>
          <a:stretch/>
        </p:blipFill>
        <p:spPr>
          <a:xfrm>
            <a:off x="2567608" y="1196753"/>
            <a:ext cx="7410450" cy="5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42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4C219F-9F12-4744-9CB2-28D57EC3F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548680"/>
            <a:ext cx="6638343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10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4237057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기초 통계량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77042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  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평균  </a:t>
            </a:r>
            <a:r>
              <a:rPr lang="ko-KR" altLang="en-US" sz="28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중간값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최빈수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분산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표준편차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변동계수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 </a:t>
            </a:r>
            <a:r>
              <a:rPr lang="ko-KR" altLang="en-US" sz="10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사분위수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왜도</a:t>
            </a:r>
            <a:r>
              <a:rPr lang="ko-KR" altLang="en-US" sz="32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첨도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기초 통계량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6B529A-1733-4D90-B4D8-EF115940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52" y="1556792"/>
            <a:ext cx="9032495" cy="462020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기초 통계량의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기초통계량의</a:t>
            </a:r>
            <a:r>
              <a:rPr lang="ko-KR" altLang="en-US" sz="1800" b="0" dirty="0">
                <a:solidFill>
                  <a:schemeClr val="tx1"/>
                </a:solidFill>
              </a:rPr>
              <a:t> 개념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통계량</a:t>
            </a:r>
            <a:r>
              <a:rPr lang="en-US" altLang="ko-KR" sz="1800" b="0" dirty="0">
                <a:solidFill>
                  <a:schemeClr val="tx1"/>
                </a:solidFill>
              </a:rPr>
              <a:t>(statistic)</a:t>
            </a:r>
            <a:r>
              <a:rPr lang="ko-KR" altLang="en-US" sz="1800" b="0" dirty="0">
                <a:solidFill>
                  <a:schemeClr val="tx1"/>
                </a:solidFill>
              </a:rPr>
              <a:t>은 표본을 분석해서 얻은 결과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 err="1">
                <a:solidFill>
                  <a:schemeClr val="tx1"/>
                </a:solidFill>
              </a:rPr>
              <a:t>기술통계량</a:t>
            </a:r>
            <a:r>
              <a:rPr lang="en-US" altLang="ko-KR" sz="1800" b="0" dirty="0">
                <a:solidFill>
                  <a:schemeClr val="tx1"/>
                </a:solidFill>
              </a:rPr>
              <a:t>(descriptive statistic)</a:t>
            </a:r>
            <a:r>
              <a:rPr lang="ko-KR" altLang="en-US" sz="1800" b="0" dirty="0">
                <a:solidFill>
                  <a:schemeClr val="tx1"/>
                </a:solidFill>
              </a:rPr>
              <a:t>이라 함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기술</a:t>
            </a:r>
            <a:r>
              <a:rPr lang="en-US" altLang="ko-KR" sz="1800" b="0" dirty="0">
                <a:solidFill>
                  <a:schemeClr val="tx1"/>
                </a:solidFill>
              </a:rPr>
              <a:t>(descriptive)</a:t>
            </a:r>
            <a:r>
              <a:rPr lang="ko-KR" altLang="en-US" sz="1800" b="0" dirty="0">
                <a:solidFill>
                  <a:schemeClr val="tx1"/>
                </a:solidFill>
              </a:rPr>
              <a:t>의 대상은 표본이며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표본이 모집단에 대한 대표성이 있음을 설명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통계량은 표본이 갖는 특성을 제시하므로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이를 바탕으로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추정하더라도 문제가 없음을 설명하는 기초 자료가 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기초 통계량의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표본을 설명할 때 표본의 중심을 이루는 값이 어느 정도 되는지 나타내며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중심을 이루는 값은 기준을 어떻게 </a:t>
            </a:r>
            <a:r>
              <a:rPr lang="ko-KR" altLang="en-US" sz="1800" b="0" dirty="0" err="1">
                <a:solidFill>
                  <a:schemeClr val="tx1"/>
                </a:solidFill>
              </a:rPr>
              <a:t>설정하느냐에</a:t>
            </a:r>
            <a:r>
              <a:rPr lang="ko-KR" altLang="en-US" sz="1800" b="0" dirty="0">
                <a:solidFill>
                  <a:schemeClr val="tx1"/>
                </a:solidFill>
              </a:rPr>
              <a:t> 따라 달라진다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중심을 설명하므로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대표값이라고도</a:t>
            </a:r>
            <a:r>
              <a:rPr lang="ko-KR" altLang="en-US" sz="1800" b="0" dirty="0">
                <a:solidFill>
                  <a:schemeClr val="tx1"/>
                </a:solidFill>
              </a:rPr>
              <a:t> 하며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중심경향화 값 혹은 중심경향 측정치라고 부른다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중간값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최빈수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사분위수로 확인할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14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기초 통계량의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표본이 구성하는 분포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표본이 퍼진 정도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이를 산포도라 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산포도는 표본의 범위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분산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표준편차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변동계수 등으로 구성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표본이 정규분포를 구성하면 중심경향과 퍼짐 정도를 확인하는 것으로 충분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특성을 모두 알려면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표본이 최대값이나 최소값으로 몰려 있는 정도를 파악해야 하며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이를 비대칭도라 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 err="1">
                <a:solidFill>
                  <a:schemeClr val="tx1"/>
                </a:solidFill>
              </a:rPr>
              <a:t>왜도</a:t>
            </a:r>
            <a:r>
              <a:rPr lang="en-US" altLang="ko-KR" sz="1800" b="0" dirty="0">
                <a:solidFill>
                  <a:schemeClr val="tx1"/>
                </a:solidFill>
              </a:rPr>
              <a:t>(skewness)</a:t>
            </a:r>
            <a:r>
              <a:rPr lang="ko-KR" altLang="en-US" sz="1800" b="0" dirty="0">
                <a:solidFill>
                  <a:schemeClr val="tx1"/>
                </a:solidFill>
              </a:rPr>
              <a:t>로 표본의 비대칭도를 파악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첨도</a:t>
            </a:r>
            <a:r>
              <a:rPr lang="en-US" altLang="ko-KR" sz="1800" b="0" dirty="0">
                <a:solidFill>
                  <a:schemeClr val="tx1"/>
                </a:solidFill>
              </a:rPr>
              <a:t>(kurtosis)</a:t>
            </a:r>
            <a:r>
              <a:rPr lang="ko-KR" altLang="en-US" sz="1800" b="0" dirty="0">
                <a:solidFill>
                  <a:schemeClr val="tx1"/>
                </a:solidFill>
              </a:rPr>
              <a:t>로 분포의 뾰족한 정도를 확인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54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기초 통계량의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표본이 모두 정규분포를 구성한다면 중심경향과 퍼짐 정도를 확인하는 것으로 충분하다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그러나 표본의 특성을 모두 알려면 표본이 최대값이나 최소값으로 몰려 있는 정도를 파악해야 하는데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이를 비대칭도라 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r>
              <a:rPr lang="ko-KR" altLang="en-US" sz="1800" dirty="0" err="1">
                <a:solidFill>
                  <a:schemeClr val="tx1"/>
                </a:solidFill>
              </a:rPr>
              <a:t>왜도</a:t>
            </a:r>
            <a:r>
              <a:rPr lang="en-US" altLang="ko-KR" sz="1800" dirty="0">
                <a:solidFill>
                  <a:schemeClr val="tx1"/>
                </a:solidFill>
              </a:rPr>
              <a:t>(skewness)</a:t>
            </a:r>
            <a:r>
              <a:rPr lang="ko-KR" altLang="en-US" sz="1800" b="0" dirty="0">
                <a:solidFill>
                  <a:schemeClr val="tx1"/>
                </a:solidFill>
              </a:rPr>
              <a:t>로 표본의 비대칭도를 파악한다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표본이 </a:t>
            </a:r>
            <a:r>
              <a:rPr lang="ko-KR" altLang="en-US" sz="1800" b="0" dirty="0" err="1">
                <a:solidFill>
                  <a:schemeClr val="tx1"/>
                </a:solidFill>
              </a:rPr>
              <a:t>뽀족한</a:t>
            </a:r>
            <a:r>
              <a:rPr lang="ko-KR" altLang="en-US" sz="1800" b="0" dirty="0">
                <a:solidFill>
                  <a:schemeClr val="tx1"/>
                </a:solidFill>
              </a:rPr>
              <a:t> 분포를 이루는지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완만한 분포를 이루면서 퍼져 있는지 확인해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야 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첨도</a:t>
            </a:r>
            <a:r>
              <a:rPr lang="en-US" altLang="ko-KR" sz="1800" dirty="0">
                <a:solidFill>
                  <a:schemeClr val="tx1"/>
                </a:solidFill>
              </a:rPr>
              <a:t>(kurtosis)</a:t>
            </a:r>
            <a:r>
              <a:rPr lang="ko-KR" altLang="en-US" sz="1800" b="0" dirty="0">
                <a:solidFill>
                  <a:schemeClr val="tx1"/>
                </a:solidFill>
              </a:rPr>
              <a:t>가 분포의 뾰족한 정도를 나타내는 지표다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471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중심경향도</a:t>
            </a:r>
            <a:r>
              <a:rPr lang="en-US" altLang="ko-KR" sz="1800" b="0" dirty="0">
                <a:solidFill>
                  <a:schemeClr val="tx1"/>
                </a:solidFill>
              </a:rPr>
              <a:t>(measure of central tendency)</a:t>
            </a:r>
            <a:r>
              <a:rPr lang="ko-KR" altLang="en-US" sz="1800" b="0" dirty="0">
                <a:solidFill>
                  <a:schemeClr val="tx1"/>
                </a:solidFill>
              </a:rPr>
              <a:t>란 데이터들을 종합하여 그 중심을 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이루는 값이 어느 정도가 될지를 구한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Q. </a:t>
            </a:r>
            <a:r>
              <a:rPr lang="ko-KR" altLang="en-US" sz="1800" b="0" dirty="0">
                <a:solidFill>
                  <a:schemeClr val="tx1"/>
                </a:solidFill>
              </a:rPr>
              <a:t>학교까지 가는 데 어느 정도의 시간이 걸리는가</a:t>
            </a:r>
            <a:r>
              <a:rPr lang="en-US" altLang="ko-KR" sz="1800" b="0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A. 30</a:t>
            </a:r>
            <a:r>
              <a:rPr lang="ko-KR" altLang="en-US" sz="1800" b="0" dirty="0">
                <a:solidFill>
                  <a:schemeClr val="tx1"/>
                </a:solidFill>
              </a:rPr>
              <a:t>분 정도 소요됩니다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A. 30</a:t>
            </a:r>
            <a:r>
              <a:rPr lang="ko-KR" altLang="en-US" sz="1800" b="0" dirty="0">
                <a:solidFill>
                  <a:schemeClr val="tx1"/>
                </a:solidFill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</a:rPr>
              <a:t>~40</a:t>
            </a:r>
            <a:r>
              <a:rPr lang="ko-KR" altLang="en-US" sz="1800" b="0" dirty="0">
                <a:solidFill>
                  <a:schemeClr val="tx1"/>
                </a:solidFill>
              </a:rPr>
              <a:t>분 정도 소요됩니다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통학 시간 전체라는 집단 특성을 대표적으로 표현하는 값에는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중간값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최빈수 등이 있음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3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데이터는 그 성격에 따라 크게 범주형 척도와 </a:t>
            </a:r>
            <a:r>
              <a:rPr lang="ko-KR" altLang="en-US" sz="1800" b="0" dirty="0" err="1">
                <a:solidFill>
                  <a:schemeClr val="tx1"/>
                </a:solidFill>
              </a:rPr>
              <a:t>연속형</a:t>
            </a:r>
            <a:r>
              <a:rPr lang="ko-KR" altLang="en-US" sz="1800" b="0" dirty="0">
                <a:solidFill>
                  <a:schemeClr val="tx1"/>
                </a:solidFill>
              </a:rPr>
              <a:t> 척도의 두 가지로 구분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인문</a:t>
            </a:r>
            <a:r>
              <a:rPr lang="en-US" altLang="ko-KR" sz="1800" b="0" dirty="0">
                <a:solidFill>
                  <a:schemeClr val="tx1"/>
                </a:solidFill>
              </a:rPr>
              <a:t>/</a:t>
            </a:r>
            <a:r>
              <a:rPr lang="ko-KR" altLang="en-US" sz="1800" b="0" dirty="0">
                <a:solidFill>
                  <a:schemeClr val="tx1"/>
                </a:solidFill>
              </a:rPr>
              <a:t>사회과학에서는 대부분 설문지를 통해 데이터를 수집할 때 활용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/>
              <a:t>범주형 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범주형 척도</a:t>
            </a:r>
            <a:r>
              <a:rPr lang="en-US" altLang="ko-KR" sz="1800" b="0" dirty="0">
                <a:solidFill>
                  <a:schemeClr val="tx1"/>
                </a:solidFill>
              </a:rPr>
              <a:t>(categorical scale)</a:t>
            </a:r>
            <a:r>
              <a:rPr lang="ko-KR" altLang="en-US" sz="1800" b="0" dirty="0">
                <a:solidFill>
                  <a:schemeClr val="tx1"/>
                </a:solidFill>
              </a:rPr>
              <a:t>는 데이터들을 </a:t>
            </a:r>
            <a:r>
              <a:rPr lang="ko-KR" altLang="en-US" sz="1800" b="0" dirty="0" err="1">
                <a:solidFill>
                  <a:schemeClr val="tx1"/>
                </a:solidFill>
              </a:rPr>
              <a:t>구분지어</a:t>
            </a:r>
            <a:r>
              <a:rPr lang="ko-KR" altLang="en-US" sz="1800" b="0" dirty="0">
                <a:solidFill>
                  <a:schemeClr val="tx1"/>
                </a:solidFill>
              </a:rPr>
              <a:t> 나눌 수 있는 척도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</a:rPr>
              <a:t>명목척도와 서열척도로 나뉜다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연속형</a:t>
            </a:r>
            <a:r>
              <a:rPr lang="ko-KR" altLang="en-US" dirty="0"/>
              <a:t> 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연속형</a:t>
            </a:r>
            <a:r>
              <a:rPr lang="ko-KR" altLang="en-US" sz="1800" b="0" dirty="0">
                <a:solidFill>
                  <a:schemeClr val="tx1"/>
                </a:solidFill>
              </a:rPr>
              <a:t> 척도</a:t>
            </a:r>
            <a:r>
              <a:rPr lang="en-US" altLang="ko-KR" sz="1800" b="0" dirty="0">
                <a:solidFill>
                  <a:schemeClr val="tx1"/>
                </a:solidFill>
              </a:rPr>
              <a:t>(continuous scale)</a:t>
            </a:r>
            <a:r>
              <a:rPr lang="ko-KR" altLang="en-US" sz="1800" b="0" dirty="0">
                <a:solidFill>
                  <a:schemeClr val="tx1"/>
                </a:solidFill>
              </a:rPr>
              <a:t>는 연결된 속성의 데이터를 조사의 목적에 맞게 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구분한 척도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 err="1">
                <a:solidFill>
                  <a:schemeClr val="tx1"/>
                </a:solidFill>
              </a:rPr>
              <a:t>등간척도와</a:t>
            </a:r>
            <a:r>
              <a:rPr lang="ko-KR" altLang="en-US" sz="1800" b="0" dirty="0">
                <a:solidFill>
                  <a:schemeClr val="tx1"/>
                </a:solidFill>
              </a:rPr>
              <a:t> 비율척도로 나뉜다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산술평균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산술평균</a:t>
            </a:r>
            <a:r>
              <a:rPr lang="en-US" altLang="ko-KR" sz="1800" b="0" dirty="0">
                <a:solidFill>
                  <a:schemeClr val="tx1"/>
                </a:solidFill>
              </a:rPr>
              <a:t>(arithmetic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</a:rPr>
              <a:t>mean)</a:t>
            </a:r>
            <a:r>
              <a:rPr lang="ko-KR" altLang="en-US" sz="1800" b="0" dirty="0">
                <a:solidFill>
                  <a:schemeClr val="tx1"/>
                </a:solidFill>
              </a:rPr>
              <a:t>은 통계에서 가장 많이 활용되는 중심경향도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모든 통계분석에서 사용되며 표본의 특성을 제시할 때 가장 먼저 사용되는 수치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산술평균의 특징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산술평균으로부터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관찰값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편차의 합은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0.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자료의 분포가 좌우대칭이면 산술평균과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중위수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중앙값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는 동일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대표값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중에서 가장 많이 사용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379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9" y="2708920"/>
            <a:ext cx="46069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805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기하평균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기하평균</a:t>
            </a:r>
            <a:r>
              <a:rPr lang="en-US" altLang="ko-KR" sz="1800" b="0" dirty="0">
                <a:solidFill>
                  <a:schemeClr val="tx1"/>
                </a:solidFill>
              </a:rPr>
              <a:t>(geometric mean)</a:t>
            </a:r>
            <a:r>
              <a:rPr lang="ko-KR" altLang="en-US" sz="1800" b="0" dirty="0">
                <a:solidFill>
                  <a:schemeClr val="tx1"/>
                </a:solidFill>
              </a:rPr>
              <a:t>은 주로 평균변화율이나 평균성장률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경제성장률 등의 비율을 구할 때 이용하는 수치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시계열 자료 변동을 대표하는 값으로 가장 적당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6D98A7-5695-439B-B6B7-66FB3253C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3356992"/>
            <a:ext cx="2466975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조화평균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조화평균</a:t>
            </a:r>
            <a:r>
              <a:rPr lang="en-US" altLang="ko-KR" sz="1800" b="0" dirty="0">
                <a:solidFill>
                  <a:schemeClr val="tx1"/>
                </a:solidFill>
              </a:rPr>
              <a:t>(harmonic mean)</a:t>
            </a:r>
            <a:r>
              <a:rPr lang="ko-KR" altLang="en-US" sz="1800" b="0" dirty="0">
                <a:solidFill>
                  <a:schemeClr val="tx1"/>
                </a:solidFill>
              </a:rPr>
              <a:t>은 양수인 </a:t>
            </a:r>
            <a:r>
              <a:rPr lang="en-US" altLang="ko-KR" sz="1800" b="0" dirty="0">
                <a:solidFill>
                  <a:schemeClr val="tx1"/>
                </a:solidFill>
              </a:rPr>
              <a:t>n</a:t>
            </a:r>
            <a:r>
              <a:rPr lang="ko-KR" altLang="en-US" sz="1800" b="0" dirty="0">
                <a:solidFill>
                  <a:schemeClr val="tx1"/>
                </a:solidFill>
              </a:rPr>
              <a:t>개의 측정치를 역수로 하여 산술평균을 구하고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이를 다시 역수로 나타낸 평균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조화평균은 가속 현상에서 평균 속도를 구하는 것과 같이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시간 비율의 평균을 나타내거나 표본 측정치의 극단 값을 줄여 균형된 자료를 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만들 때 사용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01E60C-DD18-4E18-A102-091945CA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415655"/>
            <a:ext cx="5829300" cy="733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319A35-E38B-4B4C-ADA7-96DE0C1E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4401762"/>
            <a:ext cx="6192688" cy="24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65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절사평균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절사평균</a:t>
            </a:r>
            <a:r>
              <a:rPr lang="en-US" altLang="ko-KR" sz="1800" b="0" dirty="0">
                <a:solidFill>
                  <a:schemeClr val="tx1"/>
                </a:solidFill>
              </a:rPr>
              <a:t>(truncated mean)</a:t>
            </a:r>
            <a:r>
              <a:rPr lang="ko-KR" altLang="en-US" sz="1800" b="0" dirty="0">
                <a:solidFill>
                  <a:schemeClr val="tx1"/>
                </a:solidFill>
              </a:rPr>
              <a:t>은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 측정치들 중 편차가 큰 극단치가 존재하는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산술평균을 활용하기 어려우므로 상위와 하위의 일정 부분을 제거하고 계산한 평균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3096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6" y="1066801"/>
            <a:ext cx="8785225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중간값</a:t>
            </a:r>
            <a:r>
              <a:rPr lang="en-US" altLang="ko-KR" dirty="0"/>
              <a:t>(</a:t>
            </a:r>
            <a:r>
              <a:rPr lang="ko-KR" altLang="en-US" dirty="0" err="1"/>
              <a:t>중위수</a:t>
            </a:r>
            <a:r>
              <a:rPr lang="en-US" altLang="ko-KR" dirty="0"/>
              <a:t>, </a:t>
            </a:r>
            <a:r>
              <a:rPr lang="ko-KR" altLang="en-US" dirty="0"/>
              <a:t>중앙값</a:t>
            </a:r>
            <a:r>
              <a:rPr lang="en-US" altLang="ko-KR" dirty="0"/>
              <a:t>, </a:t>
            </a:r>
            <a:r>
              <a:rPr lang="ko-KR" altLang="en-US" dirty="0"/>
              <a:t>중앙치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중간값</a:t>
            </a:r>
            <a:r>
              <a:rPr lang="en-US" altLang="ko-KR" sz="1800" b="0" dirty="0">
                <a:solidFill>
                  <a:schemeClr val="tx1"/>
                </a:solidFill>
              </a:rPr>
              <a:t>(median)</a:t>
            </a:r>
            <a:r>
              <a:rPr lang="ko-KR" altLang="en-US" sz="1800" b="0" dirty="0">
                <a:solidFill>
                  <a:schemeClr val="tx1"/>
                </a:solidFill>
              </a:rPr>
              <a:t>은 관측된 자료의 편중과는 상관없이 가장 작은 값에서 가장 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큰 값까지 정렬했을 때 그 가운데 위치한 값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3E724-3C1C-4558-9523-E7BF5468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996952"/>
            <a:ext cx="4800600" cy="140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9EBB84-CA2E-4C1A-B0F9-E2AB3DF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4907757"/>
            <a:ext cx="440055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6" y="1066801"/>
            <a:ext cx="8785225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최빈수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최빈수</a:t>
            </a:r>
            <a:r>
              <a:rPr lang="en-US" altLang="ko-KR" sz="1800" b="0" dirty="0">
                <a:solidFill>
                  <a:schemeClr val="tx1"/>
                </a:solidFill>
              </a:rPr>
              <a:t>(mode)</a:t>
            </a:r>
            <a:r>
              <a:rPr lang="ko-KR" altLang="en-US" sz="1800" b="0" dirty="0">
                <a:solidFill>
                  <a:schemeClr val="tx1"/>
                </a:solidFill>
              </a:rPr>
              <a:t>는 표본에서 가장 많이 나타나는 관측치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여러 번 확인된다는 특성으로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중심경향도에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있으나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최소 부분과 최대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부분으로 쏠림 현상이 나타날 수도 있기 때문에 특별히 필요성이 없는 한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잘 사용되지 않음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최빈수의 특징은 다음과 같다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최빈수는 중심경향의 측정치로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개 이상 존재할 수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측정치 중 가장 많이 나타난 값이며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도수분포표에서 가장 많이 나타나는 계급의 값을 말한다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자료 중 평균이나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중간값을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구하기 어려운 경우에 많이 활용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Ex)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혈액형 측정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극단치의 영향이 없고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계급이 존재하는 경우 훨씬 쉽게 구할 수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0418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96A93E-0382-4CDC-94C9-C32F1F6F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628800"/>
            <a:ext cx="9558804" cy="244827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95600" y="1484784"/>
            <a:ext cx="4104456" cy="891816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dirty="0">
                <a:noFill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None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학생의 점수는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70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점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 평균 점수는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65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점이다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따라서 평균 기준으로는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학생의 점수가 평균보다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점이나 더 높으므로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부모님으로부터 </a:t>
            </a:r>
            <a:r>
              <a:rPr lang="ko-KR" altLang="en-US" sz="1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sym typeface="Wingdings" panose="05000000000000000000" pitchFamily="2" charset="2"/>
              </a:rPr>
              <a:t>선물을 받을 수 있다</a:t>
            </a:r>
            <a:r>
              <a:rPr lang="en-US" altLang="ko-KR" sz="1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중간값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10,40,70,85,85,100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중간값은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70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과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85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∴</a:t>
                </a:r>
                <a14:m>
                  <m:oMath xmlns:m="http://schemas.openxmlformats.org/officeDocument/2006/math"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  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70+85</m:t>
                        </m:r>
                      </m:num>
                      <m:den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=77.5       A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학생의 성적이 반에서 과반 이상에 들지 못했으므로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/>
                </a:r>
                <a:b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</a:b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                         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부모님으로부터 </a:t>
                </a:r>
                <a:r>
                  <a:rPr lang="ko-KR" altLang="en-US" sz="180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선물을 받을 수 없다</a:t>
                </a:r>
                <a:r>
                  <a:rPr lang="en-US" altLang="ko-KR" sz="180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. </a:t>
                </a:r>
              </a:p>
              <a:p>
                <a:pPr marL="0" indent="0">
                  <a:buNone/>
                </a:pPr>
                <a:endParaRPr lang="en-US" altLang="ko-KR" sz="1800" b="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sym typeface="Wingdings" panose="05000000000000000000" pitchFamily="2" charset="2"/>
                </a:endParaRPr>
              </a:p>
              <a:p>
                <a:r>
                  <a:rPr lang="ko-KR" altLang="en-US" dirty="0"/>
                  <a:t>최빈수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두 학생이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85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점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85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점보다 낮으므로 부모님으로부터 </a:t>
                </a:r>
                <a:r>
                  <a:rPr lang="ko-KR" altLang="en-US" sz="180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선물을 받을 수 없다</a:t>
                </a:r>
                <a:r>
                  <a:rPr lang="en-US" altLang="ko-KR" sz="180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. </a:t>
                </a:r>
                <a:endParaRPr lang="en-US" altLang="ko-KR" sz="18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</a:endParaRPr>
              </a:p>
              <a:p>
                <a:pPr marL="0" indent="0">
                  <a:buNone/>
                </a:pPr>
                <a:endParaRPr lang="en-US" altLang="ko-KR" sz="1800" b="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</a:endParaRP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585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평균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0C2697-6F86-49AB-9B11-163DA010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6"/>
            <a:ext cx="9217024" cy="50042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범주형 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명목척도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spc="-100" dirty="0">
                <a:solidFill>
                  <a:schemeClr val="tx1"/>
                </a:solidFill>
              </a:rPr>
              <a:t>명목척도</a:t>
            </a:r>
            <a:r>
              <a:rPr lang="en-US" altLang="ko-KR" sz="1800" b="0" spc="-100" dirty="0">
                <a:solidFill>
                  <a:schemeClr val="tx1"/>
                </a:solidFill>
              </a:rPr>
              <a:t>(nominal scale)</a:t>
            </a:r>
            <a:r>
              <a:rPr lang="ko-KR" altLang="en-US" sz="1800" b="0" spc="-100" dirty="0">
                <a:solidFill>
                  <a:schemeClr val="tx1"/>
                </a:solidFill>
              </a:rPr>
              <a:t>는 수</a:t>
            </a:r>
            <a:r>
              <a:rPr lang="en-US" altLang="ko-KR" sz="1800" b="0" spc="-100" dirty="0">
                <a:solidFill>
                  <a:schemeClr val="tx1"/>
                </a:solidFill>
              </a:rPr>
              <a:t>(</a:t>
            </a:r>
            <a:r>
              <a:rPr lang="ko-KR" altLang="en-US" sz="1800" b="0" spc="-100" dirty="0">
                <a:solidFill>
                  <a:schemeClr val="tx1"/>
                </a:solidFill>
              </a:rPr>
              <a:t>數</a:t>
            </a:r>
            <a:r>
              <a:rPr lang="en-US" altLang="ko-KR" sz="1800" b="0" spc="-100" dirty="0">
                <a:solidFill>
                  <a:schemeClr val="tx1"/>
                </a:solidFill>
              </a:rPr>
              <a:t>) </a:t>
            </a:r>
            <a:r>
              <a:rPr lang="ko-KR" altLang="en-US" sz="1800" b="0" spc="-100" dirty="0">
                <a:solidFill>
                  <a:schemeClr val="tx1"/>
                </a:solidFill>
              </a:rPr>
              <a:t>또는 순서의 개념과는 상관없이 이름만 붙여지는 척도</a:t>
            </a:r>
            <a:endParaRPr lang="en-US" altLang="ko-KR" sz="1800" b="0" spc="-10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961B83-F534-4720-8989-86583CCA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2348880"/>
            <a:ext cx="7086600" cy="16097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평균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00653C-079E-4DBE-8964-F12877E9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340768"/>
            <a:ext cx="9217024" cy="500422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평균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AE051-4DC7-4BCA-8F13-2FBECE7A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340768"/>
            <a:ext cx="9361040" cy="508913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중간값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7A8D6D-A949-47BC-A2C5-DEAF7092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89" y="1196752"/>
            <a:ext cx="9766422" cy="532093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중간값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E5E37-623B-40D4-AFA0-CDA10EE2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0" y="1196752"/>
            <a:ext cx="9721080" cy="529007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중간값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D61052-D62C-4D88-8E6E-AA5BB81F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2" y="1196752"/>
            <a:ext cx="9865096" cy="538618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중심경향도 </a:t>
            </a:r>
            <a:r>
              <a:rPr lang="en-US" altLang="ko-KR" dirty="0">
                <a:solidFill>
                  <a:srgbClr val="C00000"/>
                </a:solidFill>
              </a:rPr>
              <a:t>(Excel </a:t>
            </a:r>
            <a:r>
              <a:rPr lang="ko-KR" altLang="en-US" dirty="0">
                <a:solidFill>
                  <a:srgbClr val="C00000"/>
                </a:solidFill>
              </a:rPr>
              <a:t>풀이</a:t>
            </a:r>
            <a:r>
              <a:rPr lang="en-US" altLang="ko-KR" dirty="0">
                <a:solidFill>
                  <a:srgbClr val="C00000"/>
                </a:solidFill>
              </a:rPr>
              <a:t>-</a:t>
            </a:r>
            <a:r>
              <a:rPr lang="ko-KR" altLang="en-US" dirty="0">
                <a:solidFill>
                  <a:srgbClr val="C00000"/>
                </a:solidFill>
              </a:rPr>
              <a:t>최빈수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C2AF6D-2154-43BE-A1F3-AE91351D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19" y="1268760"/>
            <a:ext cx="9106161" cy="523232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중심경향도 </a:t>
            </a:r>
            <a:r>
              <a:rPr lang="en-US" altLang="ko-KR" dirty="0">
                <a:solidFill>
                  <a:srgbClr val="C00000"/>
                </a:solidFill>
              </a:rPr>
              <a:t>(Excel </a:t>
            </a:r>
            <a:r>
              <a:rPr lang="ko-KR" altLang="en-US" dirty="0">
                <a:solidFill>
                  <a:srgbClr val="C00000"/>
                </a:solidFill>
              </a:rPr>
              <a:t>풀이</a:t>
            </a:r>
            <a:r>
              <a:rPr lang="en-US" altLang="ko-KR" dirty="0">
                <a:solidFill>
                  <a:srgbClr val="C00000"/>
                </a:solidFill>
              </a:rPr>
              <a:t>-</a:t>
            </a:r>
            <a:r>
              <a:rPr lang="ko-KR" altLang="en-US" dirty="0">
                <a:solidFill>
                  <a:srgbClr val="C00000"/>
                </a:solidFill>
              </a:rPr>
              <a:t>최빈수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8ACAE1-D21C-430F-B984-17D45809E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91" y="1340768"/>
            <a:ext cx="9036817" cy="520301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중심경향도 </a:t>
            </a:r>
            <a:r>
              <a:rPr lang="en-US" altLang="ko-KR" dirty="0">
                <a:solidFill>
                  <a:srgbClr val="C00000"/>
                </a:solidFill>
              </a:rPr>
              <a:t>(Excel </a:t>
            </a:r>
            <a:r>
              <a:rPr lang="ko-KR" altLang="en-US" dirty="0">
                <a:solidFill>
                  <a:srgbClr val="C00000"/>
                </a:solidFill>
              </a:rPr>
              <a:t>풀이</a:t>
            </a:r>
            <a:r>
              <a:rPr lang="en-US" altLang="ko-KR" dirty="0">
                <a:solidFill>
                  <a:srgbClr val="C00000"/>
                </a:solidFill>
              </a:rPr>
              <a:t>-</a:t>
            </a:r>
            <a:r>
              <a:rPr lang="ko-KR" altLang="en-US" dirty="0">
                <a:solidFill>
                  <a:srgbClr val="C00000"/>
                </a:solidFill>
              </a:rPr>
              <a:t>최빈수 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7A7DF-FC06-44F7-9075-A825BB7A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268760"/>
            <a:ext cx="9217024" cy="529443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4F523D-84D0-413C-918D-B16E3411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50" y="1340768"/>
            <a:ext cx="8874099" cy="524651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중심경향도만으로는</a:t>
            </a:r>
            <a:r>
              <a:rPr lang="ko-KR" altLang="en-US" sz="1800" b="0" dirty="0">
                <a:solidFill>
                  <a:schemeClr val="tx1"/>
                </a:solidFill>
              </a:rPr>
              <a:t> 집단에 대한 성격과 분포를 파악하는데 부족하므로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측정된 데이터가 어떻게 분포하고 있는지에 대해 파악해야 데이터를 제대로 이해하기 위하여 표본이 가지는 분포의 정도를 나타내는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산포도</a:t>
            </a:r>
            <a:r>
              <a:rPr lang="en-US" altLang="ko-KR" sz="1800" b="0" dirty="0">
                <a:solidFill>
                  <a:schemeClr val="tx1"/>
                </a:solidFill>
              </a:rPr>
              <a:t>(dispersion)</a:t>
            </a:r>
            <a:r>
              <a:rPr lang="ko-KR" altLang="en-US" sz="1800" b="0" dirty="0">
                <a:solidFill>
                  <a:schemeClr val="tx1"/>
                </a:solidFill>
              </a:rPr>
              <a:t>를 확인해야 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통계학에서 산포의 정도를 나타내는 지표에는 분산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표준편차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범위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사분위수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백분위수 등이 있음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범주형 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서열척도 </a:t>
            </a:r>
            <a:r>
              <a:rPr lang="en-US" altLang="ko-KR" dirty="0"/>
              <a:t>(</a:t>
            </a:r>
            <a:r>
              <a:rPr lang="ko-KR" altLang="en-US" dirty="0"/>
              <a:t>순서척도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ko-KR" altLang="en-US" sz="1800" b="0" spc="-100" dirty="0">
                <a:solidFill>
                  <a:schemeClr val="tx1"/>
                </a:solidFill>
              </a:rPr>
              <a:t>명목척도와 유사하게 숫자 혹은 연산과는 연관이 없지만</a:t>
            </a:r>
            <a:r>
              <a:rPr lang="en-US" altLang="ko-KR" sz="1800" b="0" spc="-100" dirty="0">
                <a:solidFill>
                  <a:schemeClr val="tx1"/>
                </a:solidFill>
              </a:rPr>
              <a:t>, </a:t>
            </a:r>
            <a:br>
              <a:rPr lang="en-US" altLang="ko-KR" sz="1800" b="0" spc="-100" dirty="0">
                <a:solidFill>
                  <a:schemeClr val="tx1"/>
                </a:solidFill>
              </a:rPr>
            </a:br>
            <a:r>
              <a:rPr lang="ko-KR" altLang="en-US" sz="1800" b="0" spc="-100" dirty="0">
                <a:solidFill>
                  <a:schemeClr val="tx1"/>
                </a:solidFill>
              </a:rPr>
              <a:t>순서</a:t>
            </a:r>
            <a:r>
              <a:rPr lang="en-US" altLang="ko-KR" sz="1800" b="0" spc="-100" dirty="0">
                <a:solidFill>
                  <a:schemeClr val="tx1"/>
                </a:solidFill>
              </a:rPr>
              <a:t>(</a:t>
            </a:r>
            <a:r>
              <a:rPr lang="ko-KR" altLang="en-US" sz="1800" b="0" spc="-100" dirty="0">
                <a:solidFill>
                  <a:schemeClr val="tx1"/>
                </a:solidFill>
              </a:rPr>
              <a:t>서열</a:t>
            </a:r>
            <a:r>
              <a:rPr lang="en-US" altLang="ko-KR" sz="1800" b="0" spc="-100" dirty="0">
                <a:solidFill>
                  <a:schemeClr val="tx1"/>
                </a:solidFill>
              </a:rPr>
              <a:t>)</a:t>
            </a:r>
            <a:r>
              <a:rPr lang="ko-KR" altLang="en-US" sz="1800" b="0" spc="-100" dirty="0">
                <a:solidFill>
                  <a:schemeClr val="tx1"/>
                </a:solidFill>
              </a:rPr>
              <a:t>을 구분할 수 있는 척도</a:t>
            </a:r>
            <a:endParaRPr lang="en-US" altLang="ko-KR" sz="1800" b="0" spc="-1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59B94B-C76B-4C68-9578-8A708D4F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2638425"/>
            <a:ext cx="70770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38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산포도의 특징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4" y="1066801"/>
            <a:ext cx="9289727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산포도의 특징은 다음과 같다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>
                <a:solidFill>
                  <a:schemeClr val="tx1"/>
                </a:solidFill>
              </a:rPr>
              <a:t>산포도는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대표값을</a:t>
            </a:r>
            <a:r>
              <a:rPr lang="ko-KR" altLang="en-US" sz="1800" b="0" dirty="0">
                <a:solidFill>
                  <a:schemeClr val="tx1"/>
                </a:solidFill>
              </a:rPr>
              <a:t> 기준으로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</a:t>
            </a:r>
            <a:r>
              <a:rPr lang="ko-KR" altLang="en-US" sz="1800" b="0" dirty="0">
                <a:solidFill>
                  <a:schemeClr val="tx1"/>
                </a:solidFill>
              </a:rPr>
              <a:t>자료들이 어떻게 분포하고 있는지를 나타내는 지표이므로 수치로 표현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</a:t>
            </a:r>
            <a:r>
              <a:rPr lang="ko-KR" altLang="en-US" sz="1800" b="0" dirty="0">
                <a:solidFill>
                  <a:schemeClr val="tx1"/>
                </a:solidFill>
              </a:rPr>
              <a:t>수치가 작을수록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대표값에</a:t>
            </a:r>
            <a:r>
              <a:rPr lang="ko-KR" altLang="en-US" sz="1800" b="0" dirty="0">
                <a:solidFill>
                  <a:schemeClr val="tx1"/>
                </a:solidFill>
              </a:rPr>
              <a:t> 집중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수치가 클수록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대표값으로부터</a:t>
            </a:r>
            <a:r>
              <a:rPr lang="ko-KR" altLang="en-US" sz="1800" b="0" dirty="0">
                <a:solidFill>
                  <a:schemeClr val="tx1"/>
                </a:solidFill>
              </a:rPr>
              <a:t> 멀리 흩어짐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>
                <a:solidFill>
                  <a:schemeClr val="tx1"/>
                </a:solidFill>
              </a:rPr>
              <a:t>중심경향도인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대표값에</a:t>
            </a:r>
            <a:r>
              <a:rPr lang="ko-KR" altLang="en-US" sz="1800" b="0" dirty="0">
                <a:solidFill>
                  <a:schemeClr val="tx1"/>
                </a:solidFill>
              </a:rPr>
              <a:t> 대한 수치는 쉽게 얻을 수 있으며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대표값으로</a:t>
            </a:r>
            <a:r>
              <a:rPr lang="ko-KR" altLang="en-US" sz="1800" b="0" dirty="0">
                <a:solidFill>
                  <a:schemeClr val="tx1"/>
                </a:solidFill>
              </a:rPr>
              <a:t> 표본의 성격을 표현하지만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대표값은</a:t>
            </a:r>
            <a:r>
              <a:rPr lang="ko-KR" altLang="en-US" sz="1800" b="0" dirty="0">
                <a:solidFill>
                  <a:schemeClr val="tx1"/>
                </a:solidFill>
              </a:rPr>
              <a:t> 중심화경향만 표현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산포도는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대표값으로</a:t>
            </a:r>
            <a:r>
              <a:rPr lang="ko-KR" altLang="en-US" sz="1800" b="0" dirty="0">
                <a:solidFill>
                  <a:schemeClr val="tx1"/>
                </a:solidFill>
              </a:rPr>
              <a:t> 설명하지 못하는 부분을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측정된 데이터로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표본이 어떻게 분포하고 있는지를 파악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데이터를 제대로 이해할 수 있도록 함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 err="1">
                <a:solidFill>
                  <a:schemeClr val="tx1"/>
                </a:solidFill>
              </a:rPr>
              <a:t>관측값들이</a:t>
            </a:r>
            <a:r>
              <a:rPr lang="ko-KR" altLang="en-US" sz="1800" b="0" dirty="0">
                <a:solidFill>
                  <a:schemeClr val="tx1"/>
                </a:solidFill>
              </a:rPr>
              <a:t> 평균으로부터 멀리 떨어져 나타날수록 분산은 커지며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편차의 총합은 </a:t>
            </a:r>
            <a:r>
              <a:rPr lang="en-US" altLang="ko-KR" sz="1800" b="0" dirty="0">
                <a:solidFill>
                  <a:schemeClr val="tx1"/>
                </a:solidFill>
              </a:rPr>
              <a:t>0.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555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산포도의 특징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4" y="1066801"/>
            <a:ext cx="9289727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척도에 따른 산포도의 의미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>
                <a:solidFill>
                  <a:schemeClr val="tx1"/>
                </a:solidFill>
              </a:rPr>
              <a:t>명목척도 </a:t>
            </a:r>
            <a:r>
              <a:rPr lang="en-US" altLang="ko-KR" sz="1800" b="0" dirty="0">
                <a:solidFill>
                  <a:schemeClr val="tx1"/>
                </a:solidFill>
              </a:rPr>
              <a:t>: </a:t>
            </a:r>
            <a:r>
              <a:rPr lang="ko-KR" altLang="en-US" sz="1800" b="0" dirty="0">
                <a:solidFill>
                  <a:schemeClr val="tx1"/>
                </a:solidFill>
              </a:rPr>
              <a:t>최빈수만 존재하므로 기타 </a:t>
            </a:r>
            <a:r>
              <a:rPr lang="ko-KR" altLang="en-US" sz="1800" b="0" dirty="0" err="1">
                <a:solidFill>
                  <a:schemeClr val="tx1"/>
                </a:solidFill>
              </a:rPr>
              <a:t>기술통계량은</a:t>
            </a:r>
            <a:r>
              <a:rPr lang="ko-KR" altLang="en-US" sz="1800" b="0" dirty="0">
                <a:solidFill>
                  <a:schemeClr val="tx1"/>
                </a:solidFill>
              </a:rPr>
              <a:t> 의미가 없다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산포도가 의미가 없다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>
                <a:solidFill>
                  <a:schemeClr val="tx1"/>
                </a:solidFill>
              </a:rPr>
              <a:t>서열척도 </a:t>
            </a:r>
            <a:r>
              <a:rPr lang="en-US" altLang="ko-KR" sz="1800" b="0" dirty="0">
                <a:solidFill>
                  <a:schemeClr val="tx1"/>
                </a:solidFill>
              </a:rPr>
              <a:t>: </a:t>
            </a:r>
            <a:r>
              <a:rPr lang="ko-KR" altLang="en-US" sz="1800" b="0" dirty="0">
                <a:solidFill>
                  <a:schemeClr val="tx1"/>
                </a:solidFill>
              </a:rPr>
              <a:t>산포도의 범위만 존재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 err="1">
                <a:solidFill>
                  <a:schemeClr val="tx1"/>
                </a:solidFill>
              </a:rPr>
              <a:t>등간척도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비율척도 </a:t>
            </a:r>
            <a:r>
              <a:rPr lang="en-US" altLang="ko-KR" sz="1800" b="0" dirty="0">
                <a:solidFill>
                  <a:schemeClr val="tx1"/>
                </a:solidFill>
              </a:rPr>
              <a:t>: </a:t>
            </a:r>
            <a:r>
              <a:rPr lang="ko-KR" altLang="en-US" sz="1800" b="0" dirty="0">
                <a:solidFill>
                  <a:schemeClr val="tx1"/>
                </a:solidFill>
              </a:rPr>
              <a:t>범위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</a:rPr>
              <a:t>사분편차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사분위수 간의 차이</a:t>
            </a:r>
            <a:r>
              <a:rPr lang="en-US" altLang="ko-KR" sz="1800" b="0" dirty="0">
                <a:solidFill>
                  <a:schemeClr val="tx1"/>
                </a:solidFill>
              </a:rPr>
              <a:t>), </a:t>
            </a:r>
            <a:r>
              <a:rPr lang="ko-KR" altLang="en-US" sz="1800" b="0" dirty="0">
                <a:solidFill>
                  <a:schemeClr val="tx1"/>
                </a:solidFill>
              </a:rPr>
              <a:t>분산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표준편차가 존재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따라서 산포도를 확인하여 표본의 특성을 파악할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1528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 err="1"/>
              <a:t>모분산</a:t>
            </a:r>
            <a:endParaRPr lang="en-US" altLang="ko-KR" dirty="0"/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모평균과 모집단의 개별 측정치들 간의 차를 구해서 제곱하여 모두 더한 후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그 값을 다시 모집단을 구성하는 개수로 나누어 계산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915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96" y="2725168"/>
            <a:ext cx="223202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직사각형 6"/>
          <p:cNvSpPr>
            <a:spLocks noChangeArrowheads="1"/>
          </p:cNvSpPr>
          <p:nvPr/>
        </p:nvSpPr>
        <p:spPr bwMode="auto">
          <a:xfrm>
            <a:off x="1775594" y="5589241"/>
            <a:ext cx="8424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표본의 분포 특성을 잘 드러내지 못하는 평균의 단점을 해소하기 위해서는 평균과 각 표본들이 얼마나 떨어져 있는지를 측정한 차이(편차)를 확인해야 한다. </a:t>
            </a:r>
          </a:p>
        </p:txBody>
      </p:sp>
      <p:pic>
        <p:nvPicPr>
          <p:cNvPr id="49160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1"/>
          <a:stretch/>
        </p:blipFill>
        <p:spPr bwMode="auto">
          <a:xfrm>
            <a:off x="2419351" y="3429000"/>
            <a:ext cx="5572125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01680" y="2586608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r>
                  <a:rPr lang="en-US" altLang="ko-KR" sz="1600" dirty="0">
                    <a:latin typeface="+mn-ea"/>
                    <a:ea typeface="+mn-ea"/>
                  </a:rPr>
                  <a:t>(</a:t>
                </a:r>
                <a:r>
                  <a:rPr lang="ko-KR" altLang="en-US" sz="1600" dirty="0">
                    <a:latin typeface="+mn-ea"/>
                    <a:ea typeface="+mn-ea"/>
                  </a:rPr>
                  <a:t>집단의 개수가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en-US" altLang="ko-KR" sz="1600" dirty="0">
                    <a:latin typeface="+mn-ea"/>
                    <a:ea typeface="+mn-ea"/>
                  </a:rPr>
                  <a:t>, </a:t>
                </a:r>
                <a:r>
                  <a:rPr lang="ko-KR" altLang="en-US" sz="1600" dirty="0">
                    <a:latin typeface="+mn-ea"/>
                    <a:ea typeface="+mn-ea"/>
                  </a:rPr>
                  <a:t>모평균이</a:t>
                </a:r>
                <a14:m>
                  <m:oMath xmlns:m="http://schemas.openxmlformats.org/officeDocument/2006/math">
                    <m:r>
                      <a:rPr lang="ko-KR" altLang="en-US" sz="1600">
                        <a:latin typeface="Cambria Math"/>
                        <a:ea typeface="+mn-ea"/>
                      </a:rPr>
                      <m:t>𝜇</m:t>
                    </m:r>
                    <m:r>
                      <a:rPr lang="en-US" altLang="ko-KR" sz="1600">
                        <a:latin typeface="Cambria Math"/>
                        <a:ea typeface="+mn-ea"/>
                      </a:rPr>
                      <m:t>, </m:t>
                    </m:r>
                    <m:r>
                      <a:rPr lang="ko-KR" altLang="en-US" sz="1600" i="1">
                        <a:latin typeface="Cambria Math"/>
                        <a:ea typeface="+mn-ea"/>
                      </a:rPr>
                      <m:t>모분산은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/>
                            <a:ea typeface="+mn-ea"/>
                          </a:rPr>
                          <m:t>𝜎</m:t>
                        </m:r>
                      </m:e>
                      <m:sup>
                        <m:r>
                          <a:rPr lang="en-US" altLang="ko-KR" sz="1600" i="1">
                            <a:latin typeface="Cambria Math"/>
                            <a:ea typeface="+mn-ea"/>
                          </a:rPr>
                          <m:t>2)</m:t>
                        </m:r>
                      </m:sup>
                    </m:sSup>
                  </m:oMath>
                </a14:m>
                <a:endParaRPr lang="ko-KR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680" y="2586608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3333" r="-3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5017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557339"/>
            <a:ext cx="8353425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647825"/>
            <a:ext cx="8642350" cy="4891088"/>
          </a:xfrm>
          <a:blipFill rotWithShape="0">
            <a:blip r:embed="rId2"/>
            <a:srcRect/>
            <a:stretch>
              <a:fillRect l="-564" t="-11880" b="1"/>
            </a:stretch>
          </a:blipFill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74826" y="4292600"/>
            <a:ext cx="792163" cy="649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kumimoji="0" lang="ko-KR" altLang="en-US" dirty="0"/>
              <a:t>평균</a:t>
            </a:r>
            <a:endParaRPr kumimoji="0" lang="en-US" altLang="ko-KR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2227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>
                <a:sym typeface="Wingdings" pitchFamily="2" charset="2"/>
              </a:rPr>
              <a:t>분산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      A</a:t>
            </a:r>
            <a:r>
              <a:rPr lang="ko-KR" altLang="en-US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반에서는 거의 모든 학생의 키가 비슷하지만</a:t>
            </a:r>
            <a: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          B</a:t>
            </a:r>
            <a:r>
              <a:rPr lang="ko-KR" altLang="en-US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반에서는 키가 큰 학생과 작은 학생의 차이가 크게 난다는 것을 의미</a:t>
            </a: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</p:txBody>
      </p:sp>
      <p:pic>
        <p:nvPicPr>
          <p:cNvPr id="5222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628776"/>
            <a:ext cx="6624638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B4136-D9BF-4DCF-8B4B-044718EC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12776"/>
            <a:ext cx="9001125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8CBF20-C0B4-4FBC-8963-D4A61182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484784"/>
            <a:ext cx="9010650" cy="48482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FC2662-2E8B-4339-B6E2-E733A493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12776"/>
            <a:ext cx="9001125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DD1AAC-BA78-48D2-BBF9-B67C713C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68760"/>
            <a:ext cx="89916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연속형 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등간척도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등간척도</a:t>
            </a:r>
            <a:r>
              <a:rPr lang="en-US" altLang="ko-KR" sz="1800" b="0" dirty="0">
                <a:solidFill>
                  <a:schemeClr val="tx1"/>
                </a:solidFill>
              </a:rPr>
              <a:t>(interval scale)</a:t>
            </a:r>
            <a:r>
              <a:rPr lang="ko-KR" altLang="en-US" sz="1800" b="0" dirty="0">
                <a:solidFill>
                  <a:schemeClr val="tx1"/>
                </a:solidFill>
              </a:rPr>
              <a:t>는 명목척도나 서열척도와 달리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측정된 자료들 간에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더하기와 빼기가 가능한 척도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dirty="0"/>
              <a:t>비율척도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spc="-50" dirty="0">
                <a:solidFill>
                  <a:schemeClr val="tx1"/>
                </a:solidFill>
              </a:rPr>
              <a:t>비율척도</a:t>
            </a:r>
            <a:r>
              <a:rPr lang="en-US" altLang="ko-KR" sz="1800" b="0" spc="-50" dirty="0">
                <a:solidFill>
                  <a:schemeClr val="tx1"/>
                </a:solidFill>
              </a:rPr>
              <a:t>(ratio scale)</a:t>
            </a:r>
            <a:r>
              <a:rPr lang="ko-KR" altLang="en-US" sz="1800" b="0" spc="-50" dirty="0">
                <a:solidFill>
                  <a:schemeClr val="tx1"/>
                </a:solidFill>
              </a:rPr>
              <a:t>는 </a:t>
            </a:r>
            <a:r>
              <a:rPr lang="ko-KR" altLang="en-US" sz="1800" b="0" spc="-50" dirty="0" err="1">
                <a:solidFill>
                  <a:schemeClr val="tx1"/>
                </a:solidFill>
              </a:rPr>
              <a:t>등간척도의</a:t>
            </a:r>
            <a:r>
              <a:rPr lang="ko-KR" altLang="en-US" sz="1800" b="0" spc="-50" dirty="0">
                <a:solidFill>
                  <a:schemeClr val="tx1"/>
                </a:solidFill>
              </a:rPr>
              <a:t> 성질과 함께 무</a:t>
            </a:r>
            <a:r>
              <a:rPr lang="en-US" altLang="ko-KR" sz="1800" b="0" spc="-50" dirty="0">
                <a:solidFill>
                  <a:schemeClr val="tx1"/>
                </a:solidFill>
              </a:rPr>
              <a:t>(</a:t>
            </a:r>
            <a:r>
              <a:rPr lang="ko-KR" altLang="en-US" sz="1800" b="0" spc="-50" dirty="0">
                <a:solidFill>
                  <a:schemeClr val="tx1"/>
                </a:solidFill>
              </a:rPr>
              <a:t>無</a:t>
            </a:r>
            <a:r>
              <a:rPr lang="en-US" altLang="ko-KR" sz="1800" b="0" spc="-50" dirty="0">
                <a:solidFill>
                  <a:schemeClr val="tx1"/>
                </a:solidFill>
              </a:rPr>
              <a:t>)</a:t>
            </a:r>
            <a:r>
              <a:rPr lang="ko-KR" altLang="en-US" sz="1800" b="0" spc="-50" dirty="0">
                <a:solidFill>
                  <a:schemeClr val="tx1"/>
                </a:solidFill>
              </a:rPr>
              <a:t>의 개념인 </a:t>
            </a:r>
            <a:r>
              <a:rPr lang="en-US" altLang="ko-KR" sz="1800" b="0" spc="-50" dirty="0">
                <a:solidFill>
                  <a:schemeClr val="tx1"/>
                </a:solidFill>
              </a:rPr>
              <a:t>0</a:t>
            </a:r>
            <a:r>
              <a:rPr lang="ko-KR" altLang="en-US" sz="1800" b="0" spc="-50" dirty="0">
                <a:solidFill>
                  <a:schemeClr val="tx1"/>
                </a:solidFill>
              </a:rPr>
              <a:t>값도 가지는 척도</a:t>
            </a:r>
            <a:endParaRPr lang="en-US" altLang="ko-KR" sz="1800" spc="-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76DCE0-0C55-46C7-8381-3F248084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2593834"/>
            <a:ext cx="7058025" cy="1285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4853C5-4D33-45D0-BAA7-3639C43C1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7" y="5443536"/>
            <a:ext cx="71151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F0CC21-323C-4F94-9C28-A849D255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12776"/>
            <a:ext cx="9001125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F56AE-DC38-4B76-98D3-8963253DA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19237"/>
            <a:ext cx="899160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8E5B5B-806A-45FE-82A5-3F581685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519237"/>
            <a:ext cx="897255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540E4E-3819-4483-B48C-EEED96576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19237"/>
            <a:ext cx="899160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CAF52C-F9F7-436F-AAD4-98D03EF5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524000"/>
            <a:ext cx="8963025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표본분산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분산이 </a:t>
            </a:r>
            <a:r>
              <a:rPr lang="en-US" altLang="ko-KR" sz="1800" b="0" dirty="0">
                <a:solidFill>
                  <a:schemeClr val="tx1"/>
                </a:solidFill>
              </a:rPr>
              <a:t>Excel</a:t>
            </a:r>
            <a:r>
              <a:rPr lang="ko-KR" altLang="en-US" sz="1800" b="0" dirty="0">
                <a:solidFill>
                  <a:schemeClr val="tx1"/>
                </a:solidFill>
              </a:rPr>
              <a:t>에서는 </a:t>
            </a:r>
            <a:r>
              <a:rPr lang="en-US" altLang="ko-KR" sz="1800" b="0" dirty="0">
                <a:solidFill>
                  <a:schemeClr val="tx1"/>
                </a:solidFill>
              </a:rPr>
              <a:t>10.29</a:t>
            </a:r>
            <a:r>
              <a:rPr lang="ko-KR" altLang="en-US" sz="1800" b="0" dirty="0">
                <a:solidFill>
                  <a:schemeClr val="tx1"/>
                </a:solidFill>
              </a:rPr>
              <a:t>와 </a:t>
            </a:r>
            <a:r>
              <a:rPr lang="en-US" altLang="ko-KR" sz="1800" b="0" dirty="0">
                <a:solidFill>
                  <a:schemeClr val="tx1"/>
                </a:solidFill>
              </a:rPr>
              <a:t>105.56</a:t>
            </a:r>
            <a:r>
              <a:rPr lang="ko-KR" altLang="en-US" sz="1800" b="0" dirty="0">
                <a:solidFill>
                  <a:schemeClr val="tx1"/>
                </a:solidFill>
              </a:rPr>
              <a:t>으로 계산되었으나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SPSS Statistics</a:t>
            </a:r>
            <a:r>
              <a:rPr lang="ko-KR" altLang="en-US" sz="1800" b="0" dirty="0">
                <a:solidFill>
                  <a:schemeClr val="tx1"/>
                </a:solidFill>
              </a:rPr>
              <a:t>에서는 </a:t>
            </a:r>
            <a:r>
              <a:rPr lang="en-US" altLang="ko-KR" sz="1800" b="0" dirty="0">
                <a:solidFill>
                  <a:schemeClr val="tx1"/>
                </a:solidFill>
              </a:rPr>
              <a:t>11.433</a:t>
            </a:r>
            <a:r>
              <a:rPr lang="ko-KR" altLang="en-US" sz="1800" b="0" dirty="0">
                <a:solidFill>
                  <a:schemeClr val="tx1"/>
                </a:solidFill>
              </a:rPr>
              <a:t>과 </a:t>
            </a:r>
            <a:r>
              <a:rPr lang="en-US" altLang="ko-KR" sz="1800" b="0" dirty="0">
                <a:solidFill>
                  <a:schemeClr val="tx1"/>
                </a:solidFill>
              </a:rPr>
              <a:t>117.289</a:t>
            </a:r>
            <a:r>
              <a:rPr lang="ko-KR" altLang="en-US" sz="1800" b="0" dirty="0">
                <a:solidFill>
                  <a:schemeClr val="tx1"/>
                </a:solidFill>
              </a:rPr>
              <a:t>로 계산됨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7DF840-35DE-4EFE-ACC7-6A69563C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443" y="2636912"/>
            <a:ext cx="6337114" cy="374399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표본분산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모집단을 기준으로 하지 않고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표본을 선정해서 표본의 개수 </a:t>
            </a:r>
            <a:r>
              <a:rPr lang="en-US" altLang="ko-KR" sz="1800" b="0" dirty="0">
                <a:solidFill>
                  <a:schemeClr val="tx1"/>
                </a:solidFill>
              </a:rPr>
              <a:t>(n-1)</a:t>
            </a:r>
            <a:r>
              <a:rPr lang="ko-KR" altLang="en-US" sz="1800" b="0" dirty="0">
                <a:solidFill>
                  <a:schemeClr val="tx1"/>
                </a:solidFill>
              </a:rPr>
              <a:t>로 계산한 분산을 표본분산</a:t>
            </a:r>
            <a:r>
              <a:rPr lang="en-US" altLang="ko-KR" sz="1800" b="0" dirty="0">
                <a:solidFill>
                  <a:schemeClr val="tx1"/>
                </a:solidFill>
              </a:rPr>
              <a:t>(sample variance)</a:t>
            </a:r>
            <a:r>
              <a:rPr lang="ko-KR" altLang="en-US" sz="1800" b="0" dirty="0">
                <a:solidFill>
                  <a:schemeClr val="tx1"/>
                </a:solidFill>
              </a:rPr>
              <a:t>이라 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6349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2708275"/>
            <a:ext cx="386873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AE97B2-4372-48DD-832C-9E4F7E77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03" y="1484784"/>
            <a:ext cx="9093794" cy="3600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A2B475-738D-462B-82B2-C95B9FFD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628800"/>
            <a:ext cx="96678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66563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>
                <a:sym typeface="Wingdings" pitchFamily="2" charset="2"/>
              </a:rPr>
              <a:t>표본분산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</p:txBody>
      </p:sp>
      <p:pic>
        <p:nvPicPr>
          <p:cNvPr id="6656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2003276"/>
            <a:ext cx="75517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연속형 척도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B7F63D-FE6E-4162-9164-61B2A711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02" y="2155825"/>
            <a:ext cx="6504387" cy="18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020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4D40E0-9B8A-435A-A777-3EA48531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495425"/>
            <a:ext cx="8982075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CAF1B-B5D5-432C-BE2C-9B26A86C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628775"/>
            <a:ext cx="88773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F3378A-05F4-4786-AEF4-69C9C819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609725"/>
            <a:ext cx="8982075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F830E-ECF9-4543-87C5-C63CBDB0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38300"/>
            <a:ext cx="88392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29D8E3-15FB-471D-8717-2D46F130E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185862"/>
            <a:ext cx="887730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2"/>
            <a:stretch>
              <a:fillRect l="-776" r="-63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73731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125539"/>
            <a:ext cx="6878637" cy="541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변동계수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변이계수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EB2A91-038B-4D12-A437-509B5BFD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412776"/>
            <a:ext cx="9382125" cy="2247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C6D52D-034A-4DE1-9CDA-D07B09CE6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49" y="4335263"/>
            <a:ext cx="57531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664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변동계수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변이계수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1FA12E-CB19-4649-9A65-CF72A527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340768"/>
            <a:ext cx="9658350" cy="1562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921892-FB36-4FFA-A6D2-609B3172BF29}"/>
                  </a:ext>
                </a:extLst>
              </p:cNvPr>
              <p:cNvSpPr txBox="1"/>
              <p:nvPr/>
            </p:nvSpPr>
            <p:spPr>
              <a:xfrm>
                <a:off x="4439816" y="3561911"/>
                <a:ext cx="2595273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36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1" dirty="0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US" altLang="ko-KR" sz="3600" b="0" i="1" dirty="0" smtClean="0"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  <m:r>
                      <a:rPr lang="en-US" altLang="ko-KR" sz="3600" b="0" i="1" dirty="0" smtClean="0">
                        <a:latin typeface="Cambria Math" panose="02040503050406030204" pitchFamily="18" charset="0"/>
                      </a:rPr>
                      <m:t>=0.15</m:t>
                    </m:r>
                  </m:oMath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921892-FB36-4FFA-A6D2-609B3172B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3561911"/>
                <a:ext cx="2595273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F0B967-AAC3-4D80-ABA8-1747117092A9}"/>
                  </a:ext>
                </a:extLst>
              </p:cNvPr>
              <p:cNvSpPr txBox="1"/>
              <p:nvPr/>
            </p:nvSpPr>
            <p:spPr>
              <a:xfrm>
                <a:off x="4439816" y="4476311"/>
                <a:ext cx="3024337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36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altLang="ko-KR" sz="3600" b="0" i="1" dirty="0" smtClean="0">
                            <a:latin typeface="Cambria Math" panose="02040503050406030204" pitchFamily="18" charset="0"/>
                          </a:rPr>
                          <m:t>130</m:t>
                        </m:r>
                      </m:den>
                    </m:f>
                    <m:r>
                      <a:rPr lang="en-US" altLang="ko-KR" sz="3600" b="0" i="1" dirty="0" smtClean="0">
                        <a:latin typeface="Cambria Math" panose="02040503050406030204" pitchFamily="18" charset="0"/>
                      </a:rPr>
                      <m:t>=0.154</m:t>
                    </m:r>
                  </m:oMath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F0B967-AAC3-4D80-ABA8-174711709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4476311"/>
                <a:ext cx="3024337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585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53A4DA-71FC-46CC-9441-8825C59F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800225"/>
            <a:ext cx="93440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2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5268</TotalTime>
  <Words>1117</Words>
  <Application>Microsoft Office PowerPoint</Application>
  <PresentationFormat>와이드스크린</PresentationFormat>
  <Paragraphs>307</Paragraphs>
  <Slides>112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18" baseType="lpstr">
      <vt:lpstr>맑은 고딕</vt:lpstr>
      <vt:lpstr>Cambria Math</vt:lpstr>
      <vt:lpstr>Arial</vt:lpstr>
      <vt:lpstr>굴림</vt:lpstr>
      <vt:lpstr>Wingdings</vt:lpstr>
      <vt:lpstr>Office 테마</vt:lpstr>
      <vt:lpstr>PowerPoint 프레젠테이션</vt:lpstr>
      <vt:lpstr>목 차</vt:lpstr>
      <vt:lpstr>PowerPoint 프레젠테이션</vt:lpstr>
      <vt:lpstr>변수와 데이터</vt:lpstr>
      <vt:lpstr>척도</vt:lpstr>
      <vt:lpstr>범주형 척도</vt:lpstr>
      <vt:lpstr>범주형 척도</vt:lpstr>
      <vt:lpstr>연속형 척도</vt:lpstr>
      <vt:lpstr>연속형 척도</vt:lpstr>
      <vt:lpstr>연속형 척도</vt:lpstr>
      <vt:lpstr>PowerPoint 프레젠테이션</vt:lpstr>
      <vt:lpstr>기술통계 (descriptive statistics)</vt:lpstr>
      <vt:lpstr>도수분포표</vt:lpstr>
      <vt:lpstr>도수분포표</vt:lpstr>
      <vt:lpstr>도수분포표</vt:lpstr>
      <vt:lpstr>도수분포표</vt:lpstr>
      <vt:lpstr>도수분포표</vt:lpstr>
      <vt:lpstr>도수분포표</vt:lpstr>
      <vt:lpstr>도수분포표</vt:lpstr>
      <vt:lpstr>도수분포표</vt:lpstr>
      <vt:lpstr>도수분포표</vt:lpstr>
      <vt:lpstr>도수분포표</vt:lpstr>
      <vt:lpstr>도수분포표(완성)</vt:lpstr>
      <vt:lpstr>히스토그램</vt:lpstr>
      <vt:lpstr>히스토그램</vt:lpstr>
      <vt:lpstr>히스토그램</vt:lpstr>
      <vt:lpstr>히스토그램</vt:lpstr>
      <vt:lpstr>히스토그램</vt:lpstr>
      <vt:lpstr>히스토그램 (복용 전 완성)</vt:lpstr>
      <vt:lpstr>히스토그램</vt:lpstr>
      <vt:lpstr>히스토그램 (완성)</vt:lpstr>
      <vt:lpstr>막대그래프</vt:lpstr>
      <vt:lpstr>막대그래프</vt:lpstr>
      <vt:lpstr>막대그래프</vt:lpstr>
      <vt:lpstr>막대그래프 (완성)</vt:lpstr>
      <vt:lpstr>상자수염그림</vt:lpstr>
      <vt:lpstr>상자수염그림</vt:lpstr>
      <vt:lpstr>상자수염그림</vt:lpstr>
      <vt:lpstr>상자수염그림</vt:lpstr>
      <vt:lpstr>상자수염그림 (완성)</vt:lpstr>
      <vt:lpstr>상자수염그림</vt:lpstr>
      <vt:lpstr>상자수염그림</vt:lpstr>
      <vt:lpstr>PowerPoint 프레젠테이션</vt:lpstr>
      <vt:lpstr>기초 통계량</vt:lpstr>
      <vt:lpstr>기초 통계량의 기본</vt:lpstr>
      <vt:lpstr>기초 통계량의 구분</vt:lpstr>
      <vt:lpstr>기초 통계량의 구분</vt:lpstr>
      <vt:lpstr>기초 통계량의 구분</vt:lpstr>
      <vt:lpstr>중심경향도</vt:lpstr>
      <vt:lpstr>중심경향도</vt:lpstr>
      <vt:lpstr>중심경향도</vt:lpstr>
      <vt:lpstr>중심경향도</vt:lpstr>
      <vt:lpstr>중심경향도</vt:lpstr>
      <vt:lpstr>중심경향도</vt:lpstr>
      <vt:lpstr>중심경향도</vt:lpstr>
      <vt:lpstr>중심경향도</vt:lpstr>
      <vt:lpstr>중심경향도 (풀이)</vt:lpstr>
      <vt:lpstr>중심경향도 (풀이)</vt:lpstr>
      <vt:lpstr>중심경향도 (Excel 풀이-평균)</vt:lpstr>
      <vt:lpstr>중심경향도 (Excel 풀이-평균)</vt:lpstr>
      <vt:lpstr>중심경향도 (Excel 풀이-평균 완성)</vt:lpstr>
      <vt:lpstr>중심경향도 (Excel 풀이-중간값)</vt:lpstr>
      <vt:lpstr>중심경향도 (Excel 풀이-중간값)</vt:lpstr>
      <vt:lpstr>중심경향도 (Excel 풀이-중간값 완성)</vt:lpstr>
      <vt:lpstr>중심경향도 (Excel 풀이-최빈수)</vt:lpstr>
      <vt:lpstr>중심경향도 (Excel 풀이-최빈수)</vt:lpstr>
      <vt:lpstr>중심경향도 (Excel 풀이-최빈수 완성)</vt:lpstr>
      <vt:lpstr>산포도</vt:lpstr>
      <vt:lpstr>산포도</vt:lpstr>
      <vt:lpstr>산포도의 특징</vt:lpstr>
      <vt:lpstr>산포도의 특징</vt:lpstr>
      <vt:lpstr>산포도</vt:lpstr>
      <vt:lpstr>산포도</vt:lpstr>
      <vt:lpstr>산포도 (모분산 풀이)</vt:lpstr>
      <vt:lpstr>산포도 (모분산 풀이)</vt:lpstr>
      <vt:lpstr>산포도 (모분산 Excel 풀이)</vt:lpstr>
      <vt:lpstr>산포도 (모분산 Excel 풀이)</vt:lpstr>
      <vt:lpstr>산포도 (모분산 Excel 풀이)</vt:lpstr>
      <vt:lpstr>산포도 (모분산 Excel 풀이)</vt:lpstr>
      <vt:lpstr>산포도 (모분산 Excel 풀이)</vt:lpstr>
      <vt:lpstr>산포도 (모분산 Excel 풀이)</vt:lpstr>
      <vt:lpstr>산포도 (모분산 Excel 풀이)</vt:lpstr>
      <vt:lpstr>산포도 (모분산 Excel 풀이)</vt:lpstr>
      <vt:lpstr>산포도 (모분산 Excel 풀이 완성)</vt:lpstr>
      <vt:lpstr>산포도</vt:lpstr>
      <vt:lpstr>산포도</vt:lpstr>
      <vt:lpstr>산포도</vt:lpstr>
      <vt:lpstr>산포도</vt:lpstr>
      <vt:lpstr>산포도 (표본분산 풀이)</vt:lpstr>
      <vt:lpstr>산포도 (표본분산 Excel 풀이)</vt:lpstr>
      <vt:lpstr>산포도 (표본분산 Excel 풀이)</vt:lpstr>
      <vt:lpstr>산포도 (표본분산 Excel 풀이)</vt:lpstr>
      <vt:lpstr>산포도 (표본분산 Excel 풀이)</vt:lpstr>
      <vt:lpstr>산포도 (표본분산 Excel 풀이 완성)</vt:lpstr>
      <vt:lpstr>산포도</vt:lpstr>
      <vt:lpstr>산포도</vt:lpstr>
      <vt:lpstr>변동계수 (변이계수)</vt:lpstr>
      <vt:lpstr>변동계수 (변이계수)</vt:lpstr>
      <vt:lpstr>사분위수 </vt:lpstr>
      <vt:lpstr>사분위수 </vt:lpstr>
      <vt:lpstr>사분위수 </vt:lpstr>
      <vt:lpstr>사분위수 </vt:lpstr>
      <vt:lpstr>사분위수 </vt:lpstr>
      <vt:lpstr>사분위수 </vt:lpstr>
      <vt:lpstr>사분위수 </vt:lpstr>
      <vt:lpstr>사분위수 </vt:lpstr>
      <vt:lpstr>사분위수 </vt:lpstr>
      <vt:lpstr>비대칭도 </vt:lpstr>
      <vt:lpstr>비대칭도 </vt:lpstr>
      <vt:lpstr>비대칭도 </vt:lpstr>
      <vt:lpstr>첨도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cycho</cp:lastModifiedBy>
  <cp:revision>479</cp:revision>
  <dcterms:created xsi:type="dcterms:W3CDTF">2012-07-11T10:23:22Z</dcterms:created>
  <dcterms:modified xsi:type="dcterms:W3CDTF">2022-03-18T06:33:25Z</dcterms:modified>
</cp:coreProperties>
</file>